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64" r:id="rId6"/>
    <p:sldId id="265" r:id="rId7"/>
    <p:sldId id="266" r:id="rId8"/>
    <p:sldId id="258" r:id="rId9"/>
    <p:sldId id="259" r:id="rId10"/>
    <p:sldId id="260" r:id="rId11"/>
    <p:sldId id="261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8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797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8320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0502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0700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152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0612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8453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53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439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42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429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7773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805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2895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33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2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55721CB-2724-45BE-B761-76B0D686895E}" type="datetimeFigureOut">
              <a:rPr lang="es-MX" smtClean="0"/>
              <a:t>11/05/2022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F0416-CBBE-4F42-967D-9A48C21F4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29599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NORMAS INTERNACIONALES DE AUDITORÍA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4955" y="4802458"/>
            <a:ext cx="8825658" cy="861420"/>
          </a:xfrm>
        </p:spPr>
        <p:txBody>
          <a:bodyPr>
            <a:normAutofit lnSpcReduction="10000"/>
          </a:bodyPr>
          <a:lstStyle/>
          <a:p>
            <a:r>
              <a:rPr lang="es-MX" sz="2800" b="1" i="1" dirty="0">
                <a:latin typeface="Lucida Handwriting" panose="03010101010101010101" pitchFamily="66" charset="0"/>
              </a:rPr>
              <a:t>NORMA INTERNACIONAL DE AUDITORÍA-300</a:t>
            </a:r>
          </a:p>
        </p:txBody>
      </p:sp>
    </p:spTree>
    <p:extLst>
      <p:ext uri="{BB962C8B-B14F-4D97-AF65-F5344CB8AC3E}">
        <p14:creationId xmlns:p14="http://schemas.microsoft.com/office/powerpoint/2010/main" val="4090067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Documentación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dirty="0"/>
              <a:t>Se requiere de la realización del registro de los distintos procedimientos de evaluación de riesgo; así como de procedimientos adicionales.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8320" y="4150658"/>
            <a:ext cx="4903738" cy="191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694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476518"/>
            <a:ext cx="8946541" cy="5771881"/>
          </a:xfrm>
        </p:spPr>
        <p:txBody>
          <a:bodyPr/>
          <a:lstStyle/>
          <a:p>
            <a:pPr algn="ctr"/>
            <a:endParaRPr lang="es-MX" dirty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dirty="0"/>
              <a:t>La Norma de Auditoría 300 es fundamental y establece los principios básicos que regirán el desempeño del auditor en su ámbito profesional y sienta las bases para una buena planeación y para una correcta organización.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073" y="3362458"/>
            <a:ext cx="2343017" cy="267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26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FFFF00"/>
                </a:solidFill>
              </a:rPr>
              <a:t>Por qué se establecen las NIAS?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s-MX" sz="2400" dirty="0"/>
              <a:t>La emisión de las Normas Internacionales de Auditoría  mejoran el grado de </a:t>
            </a:r>
            <a:r>
              <a:rPr lang="es-MX" sz="2400" dirty="0">
                <a:solidFill>
                  <a:srgbClr val="FFFF00"/>
                </a:solidFill>
              </a:rPr>
              <a:t>uniformidad</a:t>
            </a:r>
            <a:r>
              <a:rPr lang="es-MX" sz="2400" dirty="0"/>
              <a:t> de las prácticas de auditoría y de los servicios relacionados.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923" y="3764920"/>
            <a:ext cx="3315573" cy="248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836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00B050"/>
                </a:solidFill>
              </a:rPr>
              <a:t>Código de Ética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Integridad</a:t>
            </a:r>
          </a:p>
          <a:p>
            <a:r>
              <a:rPr lang="es-MX" dirty="0">
                <a:solidFill>
                  <a:srgbClr val="FFFF00"/>
                </a:solidFill>
              </a:rPr>
              <a:t>Objetividad</a:t>
            </a:r>
          </a:p>
          <a:p>
            <a:r>
              <a:rPr lang="es-MX" dirty="0"/>
              <a:t>Competencia profesional y debido cuidado</a:t>
            </a:r>
          </a:p>
          <a:p>
            <a:r>
              <a:rPr lang="es-MX" dirty="0">
                <a:solidFill>
                  <a:srgbClr val="FFFF00"/>
                </a:solidFill>
              </a:rPr>
              <a:t>Confidencialidad </a:t>
            </a:r>
          </a:p>
          <a:p>
            <a:r>
              <a:rPr lang="es-MX" dirty="0"/>
              <a:t>Conducta profesional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647" y="3358148"/>
            <a:ext cx="5370490" cy="289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51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FFFF00"/>
                </a:solidFill>
              </a:rPr>
              <a:t>Planeación de una Auditoría de Estados Financieros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r>
              <a:rPr lang="es-MX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Establecimiento de la estrategia general </a:t>
            </a:r>
          </a:p>
          <a:p>
            <a:endParaRPr lang="es-MX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s-MX" dirty="0"/>
              <a:t>Desarrollo del plan de trabajo para la auditoría</a:t>
            </a:r>
          </a:p>
          <a:p>
            <a:endParaRPr lang="es-MX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s-MX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Administración de  una realización eficiente y efectiva de la auditoría</a:t>
            </a:r>
          </a:p>
        </p:txBody>
      </p:sp>
    </p:spTree>
    <p:extLst>
      <p:ext uri="{BB962C8B-B14F-4D97-AF65-F5344CB8AC3E}">
        <p14:creationId xmlns:p14="http://schemas.microsoft.com/office/powerpoint/2010/main" val="1182540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49BA02-BAA7-4806-0989-2E388D733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Establecimiento de la estrategia general </a:t>
            </a:r>
            <a:br>
              <a:rPr lang="es-MX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85E643-1807-F4B3-6AF8-B8EFED817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b="0" i="0" dirty="0">
              <a:solidFill>
                <a:srgbClr val="111111"/>
              </a:solidFill>
              <a:effectLst/>
              <a:highlight>
                <a:srgbClr val="FFFF00"/>
              </a:highlight>
              <a:latin typeface="Roboto" panose="02000000000000000000" pitchFamily="2" charset="0"/>
            </a:endParaRPr>
          </a:p>
          <a:p>
            <a:endParaRPr lang="es-MX" dirty="0">
              <a:solidFill>
                <a:srgbClr val="111111"/>
              </a:solidFill>
              <a:highlight>
                <a:srgbClr val="FFFF00"/>
              </a:highlight>
              <a:latin typeface="Roboto" panose="02000000000000000000" pitchFamily="2" charset="0"/>
            </a:endParaRPr>
          </a:p>
          <a:p>
            <a:endParaRPr lang="es-MX" b="0" i="0" dirty="0">
              <a:solidFill>
                <a:srgbClr val="111111"/>
              </a:solidFill>
              <a:effectLst/>
              <a:highlight>
                <a:srgbClr val="FFFF00"/>
              </a:highlight>
              <a:latin typeface="Roboto" panose="02000000000000000000" pitchFamily="2" charset="0"/>
            </a:endParaRPr>
          </a:p>
          <a:p>
            <a:r>
              <a:rPr lang="es-MX" b="0" i="0" dirty="0">
                <a:solidFill>
                  <a:srgbClr val="111111"/>
                </a:solidFill>
                <a:effectLst/>
                <a:highlight>
                  <a:srgbClr val="FFFF00"/>
                </a:highlight>
                <a:latin typeface="Roboto" panose="02000000000000000000" pitchFamily="2" charset="0"/>
              </a:rPr>
              <a:t>Al </a:t>
            </a:r>
            <a:r>
              <a:rPr lang="es-MX" b="1" i="0" dirty="0">
                <a:solidFill>
                  <a:srgbClr val="111111"/>
                </a:solidFill>
                <a:effectLst/>
                <a:highlight>
                  <a:srgbClr val="FFFF00"/>
                </a:highlight>
                <a:latin typeface="Roboto" panose="02000000000000000000" pitchFamily="2" charset="0"/>
              </a:rPr>
              <a:t>establecer</a:t>
            </a:r>
            <a:r>
              <a:rPr lang="es-MX" b="0" i="0" dirty="0">
                <a:solidFill>
                  <a:srgbClr val="111111"/>
                </a:solidFill>
                <a:effectLst/>
                <a:highlight>
                  <a:srgbClr val="FFFF00"/>
                </a:highlight>
                <a:latin typeface="Roboto" panose="02000000000000000000" pitchFamily="2" charset="0"/>
              </a:rPr>
              <a:t> una estrategia general de auditoría se debe: Definir el alcance, la oportunidad y la dirección de la auditoría, y que guíe el desarrollo del plan de auditoría. </a:t>
            </a:r>
          </a:p>
          <a:p>
            <a:endParaRPr lang="es-MX" dirty="0">
              <a:solidFill>
                <a:srgbClr val="111111"/>
              </a:solidFill>
              <a:latin typeface="Roboto" panose="02000000000000000000" pitchFamily="2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2559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C0DFBF-0A83-BCC7-4F78-92F9A73F6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Desarrollo del plan de trabajo para la auditoría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EFE6EB-8D95-2A26-4CA4-BBC8EA8FE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b="0" i="0" dirty="0">
              <a:solidFill>
                <a:srgbClr val="111111"/>
              </a:solidFill>
              <a:effectLst/>
              <a:highlight>
                <a:srgbClr val="FFFF00"/>
              </a:highlight>
              <a:latin typeface="Roboto" panose="02000000000000000000" pitchFamily="2" charset="0"/>
            </a:endParaRPr>
          </a:p>
          <a:p>
            <a:endParaRPr lang="es-MX" dirty="0">
              <a:solidFill>
                <a:srgbClr val="111111"/>
              </a:solidFill>
              <a:highlight>
                <a:srgbClr val="FFFF00"/>
              </a:highlight>
              <a:latin typeface="Roboto" panose="02000000000000000000" pitchFamily="2" charset="0"/>
            </a:endParaRPr>
          </a:p>
          <a:p>
            <a:r>
              <a:rPr lang="es-MX" b="0" i="0" dirty="0">
                <a:solidFill>
                  <a:srgbClr val="111111"/>
                </a:solidFill>
                <a:effectLst/>
                <a:highlight>
                  <a:srgbClr val="FFFF00"/>
                </a:highlight>
                <a:latin typeface="Roboto" panose="02000000000000000000" pitchFamily="2" charset="0"/>
              </a:rPr>
              <a:t>Para </a:t>
            </a:r>
            <a:r>
              <a:rPr lang="es-MX" b="1" i="0" dirty="0">
                <a:solidFill>
                  <a:srgbClr val="111111"/>
                </a:solidFill>
                <a:effectLst/>
                <a:highlight>
                  <a:srgbClr val="FFFF00"/>
                </a:highlight>
                <a:latin typeface="Roboto" panose="02000000000000000000" pitchFamily="2" charset="0"/>
              </a:rPr>
              <a:t>desarrollar</a:t>
            </a:r>
            <a:r>
              <a:rPr lang="es-MX" b="0" i="0" dirty="0">
                <a:solidFill>
                  <a:srgbClr val="111111"/>
                </a:solidFill>
                <a:effectLst/>
                <a:highlight>
                  <a:srgbClr val="FFFF00"/>
                </a:highlight>
                <a:latin typeface="Roboto" panose="02000000000000000000" pitchFamily="2" charset="0"/>
              </a:rPr>
              <a:t> un plan de auditoría se presentan las siguientes recomendaciones: Establecer el objetivo: establecer el objetivo de la auditoría, determinando con qué fin se ejecuta este tipo de proceso. Definir el alcance: hasta dónde se abordará la información, según los objetivos establecidos</a:t>
            </a:r>
            <a:r>
              <a:rPr lang="es-MX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3343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B91D2F-2E27-73C2-6392-98DAA8928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Administración de  una realización eficiente y efectiva de la auditoría</a:t>
            </a:r>
            <a:br>
              <a:rPr lang="es-MX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B4694A-616F-83EE-19AD-97575A747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b="0" i="0" dirty="0">
              <a:effectLst/>
              <a:latin typeface="Roboto" panose="02000000000000000000" pitchFamily="2" charset="0"/>
            </a:endParaRPr>
          </a:p>
          <a:p>
            <a:endParaRPr lang="es-MX" dirty="0">
              <a:latin typeface="Roboto" panose="02000000000000000000" pitchFamily="2" charset="0"/>
            </a:endParaRPr>
          </a:p>
          <a:p>
            <a:r>
              <a:rPr lang="es-MX" b="0" i="0" dirty="0">
                <a:effectLst/>
                <a:latin typeface="Roboto" panose="02000000000000000000" pitchFamily="2" charset="0"/>
              </a:rPr>
              <a:t>De acuerdo con la NIA 300, algunos de los beneficios resultantes de realizar una buena planificación son los siguientes: </a:t>
            </a:r>
          </a:p>
          <a:p>
            <a:pPr marL="0" indent="0">
              <a:buNone/>
            </a:pPr>
            <a:endParaRPr lang="es-MX" dirty="0"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es-MX" b="0" i="0" dirty="0">
                <a:effectLst/>
                <a:latin typeface="Roboto" panose="02000000000000000000" pitchFamily="2" charset="0"/>
              </a:rPr>
              <a:t>      Prestar la atención adecuada a las áreas importantes.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21758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 de la NIA 300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70748" y="2065797"/>
            <a:ext cx="8946541" cy="2480445"/>
          </a:xfrm>
        </p:spPr>
        <p:txBody>
          <a:bodyPr/>
          <a:lstStyle/>
          <a:p>
            <a:pPr marL="0" indent="0">
              <a:buNone/>
            </a:pPr>
            <a:endParaRPr lang="es-MX" dirty="0"/>
          </a:p>
          <a:p>
            <a:r>
              <a:rPr lang="es-MX" dirty="0">
                <a:solidFill>
                  <a:srgbClr val="FFFF00"/>
                </a:solidFill>
              </a:rPr>
              <a:t>Realizar un trabajo efectivo y apropiado utilizando todos los elementos y realizando todos los procedimientos que lleven a una correcta planeación.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10" y="1659160"/>
            <a:ext cx="2821838" cy="299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158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FFFF00"/>
                </a:solidFill>
              </a:rPr>
              <a:t>Equipo de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Fomentar el intercambio de ideas y de estrategias para desarrollar la estrategia general; siempre dentro de los parámetros de profesionalidad y de ética.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915" y="2934235"/>
            <a:ext cx="3522458" cy="3267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771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162</TotalTime>
  <Words>336</Words>
  <Application>Microsoft Office PowerPoint</Application>
  <PresentationFormat>Panorámica</PresentationFormat>
  <Paragraphs>47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Aharoni</vt:lpstr>
      <vt:lpstr>Arial</vt:lpstr>
      <vt:lpstr>Century Gothic</vt:lpstr>
      <vt:lpstr>Lucida Handwriting</vt:lpstr>
      <vt:lpstr>Roboto</vt:lpstr>
      <vt:lpstr>Wingdings 3</vt:lpstr>
      <vt:lpstr>Ion</vt:lpstr>
      <vt:lpstr>NORMAS INTERNACIONALES DE AUDITORÍA</vt:lpstr>
      <vt:lpstr>Por qué se establecen las NIAS?</vt:lpstr>
      <vt:lpstr>Código de Ética</vt:lpstr>
      <vt:lpstr>Planeación de una Auditoría de Estados Financieros</vt:lpstr>
      <vt:lpstr>Establecimiento de la estrategia general  </vt:lpstr>
      <vt:lpstr>Desarrollo del plan de trabajo para la auditoría </vt:lpstr>
      <vt:lpstr>Administración de  una realización eficiente y efectiva de la auditoría </vt:lpstr>
      <vt:lpstr>Objetivo de la NIA 300</vt:lpstr>
      <vt:lpstr>Equipo de trabajo</vt:lpstr>
      <vt:lpstr>Documentación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NORMAS INTERNACIONALES DE AUDITORÍA</dc:title>
  <dc:creator>Usuario</dc:creator>
  <cp:lastModifiedBy>Salvador Becerra Pelaez</cp:lastModifiedBy>
  <cp:revision>8</cp:revision>
  <dcterms:created xsi:type="dcterms:W3CDTF">2022-05-11T18:51:01Z</dcterms:created>
  <dcterms:modified xsi:type="dcterms:W3CDTF">2022-05-12T05:42:23Z</dcterms:modified>
</cp:coreProperties>
</file>